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135C528-391C-4D37-B49E-D01CAB96B3F0}" type="datetimeFigureOut">
              <a:rPr lang="tr-TR" smtClean="0"/>
              <a:t>26.05.2020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597BD7F-1157-4368-9D06-E9ECCCF693DD}" type="slidenum">
              <a:rPr lang="tr-TR" smtClean="0"/>
              <a:t>‹#›</a:t>
            </a:fld>
            <a:endParaRPr lang="tr-TR"/>
          </a:p>
        </p:txBody>
      </p:sp>
    </p:spTree>
    <p:extLst>
      <p:ext uri="{BB962C8B-B14F-4D97-AF65-F5344CB8AC3E}">
        <p14:creationId xmlns:p14="http://schemas.microsoft.com/office/powerpoint/2010/main" val="226537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135C528-391C-4D37-B49E-D01CAB96B3F0}" type="datetimeFigureOut">
              <a:rPr lang="tr-TR" smtClean="0"/>
              <a:t>26.05.2020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597BD7F-1157-4368-9D06-E9ECCCF693DD}" type="slidenum">
              <a:rPr lang="tr-TR" smtClean="0"/>
              <a:t>‹#›</a:t>
            </a:fld>
            <a:endParaRPr lang="tr-TR"/>
          </a:p>
        </p:txBody>
      </p:sp>
    </p:spTree>
    <p:extLst>
      <p:ext uri="{BB962C8B-B14F-4D97-AF65-F5344CB8AC3E}">
        <p14:creationId xmlns:p14="http://schemas.microsoft.com/office/powerpoint/2010/main" val="97053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135C528-391C-4D37-B49E-D01CAB96B3F0}" type="datetimeFigureOut">
              <a:rPr lang="tr-TR" smtClean="0"/>
              <a:t>26.05.2020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597BD7F-1157-4368-9D06-E9ECCCF693DD}" type="slidenum">
              <a:rPr lang="tr-TR" smtClean="0"/>
              <a:t>‹#›</a:t>
            </a:fld>
            <a:endParaRPr lang="tr-TR"/>
          </a:p>
        </p:txBody>
      </p:sp>
    </p:spTree>
    <p:extLst>
      <p:ext uri="{BB962C8B-B14F-4D97-AF65-F5344CB8AC3E}">
        <p14:creationId xmlns:p14="http://schemas.microsoft.com/office/powerpoint/2010/main" val="198122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135C528-391C-4D37-B49E-D01CAB96B3F0}" type="datetimeFigureOut">
              <a:rPr lang="tr-TR" smtClean="0"/>
              <a:t>26.05.2020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597BD7F-1157-4368-9D06-E9ECCCF693DD}" type="slidenum">
              <a:rPr lang="tr-TR" smtClean="0"/>
              <a:t>‹#›</a:t>
            </a:fld>
            <a:endParaRPr lang="tr-TR"/>
          </a:p>
        </p:txBody>
      </p:sp>
    </p:spTree>
    <p:extLst>
      <p:ext uri="{BB962C8B-B14F-4D97-AF65-F5344CB8AC3E}">
        <p14:creationId xmlns:p14="http://schemas.microsoft.com/office/powerpoint/2010/main" val="120198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135C528-391C-4D37-B49E-D01CAB96B3F0}" type="datetimeFigureOut">
              <a:rPr lang="tr-TR" smtClean="0"/>
              <a:t>26.05.2020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597BD7F-1157-4368-9D06-E9ECCCF693DD}" type="slidenum">
              <a:rPr lang="tr-TR" smtClean="0"/>
              <a:t>‹#›</a:t>
            </a:fld>
            <a:endParaRPr lang="tr-TR"/>
          </a:p>
        </p:txBody>
      </p:sp>
    </p:spTree>
    <p:extLst>
      <p:ext uri="{BB962C8B-B14F-4D97-AF65-F5344CB8AC3E}">
        <p14:creationId xmlns:p14="http://schemas.microsoft.com/office/powerpoint/2010/main" val="117044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135C528-391C-4D37-B49E-D01CAB96B3F0}" type="datetimeFigureOut">
              <a:rPr lang="tr-TR" smtClean="0"/>
              <a:t>26.05.2020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597BD7F-1157-4368-9D06-E9ECCCF693DD}" type="slidenum">
              <a:rPr lang="tr-TR" smtClean="0"/>
              <a:t>‹#›</a:t>
            </a:fld>
            <a:endParaRPr lang="tr-TR"/>
          </a:p>
        </p:txBody>
      </p:sp>
    </p:spTree>
    <p:extLst>
      <p:ext uri="{BB962C8B-B14F-4D97-AF65-F5344CB8AC3E}">
        <p14:creationId xmlns:p14="http://schemas.microsoft.com/office/powerpoint/2010/main" val="398105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135C528-391C-4D37-B49E-D01CAB96B3F0}" type="datetimeFigureOut">
              <a:rPr lang="tr-TR" smtClean="0"/>
              <a:t>26.05.2020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597BD7F-1157-4368-9D06-E9ECCCF693DD}" type="slidenum">
              <a:rPr lang="tr-TR" smtClean="0"/>
              <a:t>‹#›</a:t>
            </a:fld>
            <a:endParaRPr lang="tr-TR"/>
          </a:p>
        </p:txBody>
      </p:sp>
    </p:spTree>
    <p:extLst>
      <p:ext uri="{BB962C8B-B14F-4D97-AF65-F5344CB8AC3E}">
        <p14:creationId xmlns:p14="http://schemas.microsoft.com/office/powerpoint/2010/main" val="395268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135C528-391C-4D37-B49E-D01CAB96B3F0}" type="datetimeFigureOut">
              <a:rPr lang="tr-TR" smtClean="0"/>
              <a:t>26.05.2020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597BD7F-1157-4368-9D06-E9ECCCF693DD}" type="slidenum">
              <a:rPr lang="tr-TR" smtClean="0"/>
              <a:t>‹#›</a:t>
            </a:fld>
            <a:endParaRPr lang="tr-TR"/>
          </a:p>
        </p:txBody>
      </p:sp>
    </p:spTree>
    <p:extLst>
      <p:ext uri="{BB962C8B-B14F-4D97-AF65-F5344CB8AC3E}">
        <p14:creationId xmlns:p14="http://schemas.microsoft.com/office/powerpoint/2010/main" val="85312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135C528-391C-4D37-B49E-D01CAB96B3F0}" type="datetimeFigureOut">
              <a:rPr lang="tr-TR" smtClean="0"/>
              <a:t>26.05.2020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597BD7F-1157-4368-9D06-E9ECCCF693DD}" type="slidenum">
              <a:rPr lang="tr-TR" smtClean="0"/>
              <a:t>‹#›</a:t>
            </a:fld>
            <a:endParaRPr lang="tr-TR"/>
          </a:p>
        </p:txBody>
      </p:sp>
    </p:spTree>
    <p:extLst>
      <p:ext uri="{BB962C8B-B14F-4D97-AF65-F5344CB8AC3E}">
        <p14:creationId xmlns:p14="http://schemas.microsoft.com/office/powerpoint/2010/main" val="109879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135C528-391C-4D37-B49E-D01CAB96B3F0}" type="datetimeFigureOut">
              <a:rPr lang="tr-TR" smtClean="0"/>
              <a:t>26.05.2020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597BD7F-1157-4368-9D06-E9ECCCF693DD}" type="slidenum">
              <a:rPr lang="tr-TR" smtClean="0"/>
              <a:t>‹#›</a:t>
            </a:fld>
            <a:endParaRPr lang="tr-TR"/>
          </a:p>
        </p:txBody>
      </p:sp>
    </p:spTree>
    <p:extLst>
      <p:ext uri="{BB962C8B-B14F-4D97-AF65-F5344CB8AC3E}">
        <p14:creationId xmlns:p14="http://schemas.microsoft.com/office/powerpoint/2010/main" val="34497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135C528-391C-4D37-B49E-D01CAB96B3F0}" type="datetimeFigureOut">
              <a:rPr lang="tr-TR" smtClean="0"/>
              <a:t>26.05.2020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597BD7F-1157-4368-9D06-E9ECCCF693DD}" type="slidenum">
              <a:rPr lang="tr-TR" smtClean="0"/>
              <a:t>‹#›</a:t>
            </a:fld>
            <a:endParaRPr lang="tr-TR"/>
          </a:p>
        </p:txBody>
      </p:sp>
    </p:spTree>
    <p:extLst>
      <p:ext uri="{BB962C8B-B14F-4D97-AF65-F5344CB8AC3E}">
        <p14:creationId xmlns:p14="http://schemas.microsoft.com/office/powerpoint/2010/main" val="346043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5C528-391C-4D37-B49E-D01CAB96B3F0}" type="datetimeFigureOut">
              <a:rPr lang="tr-TR" smtClean="0"/>
              <a:t>26.05.2020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7BD7F-1157-4368-9D06-E9ECCCF693DD}" type="slidenum">
              <a:rPr lang="tr-TR" smtClean="0"/>
              <a:t>‹#›</a:t>
            </a:fld>
            <a:endParaRPr lang="tr-TR"/>
          </a:p>
        </p:txBody>
      </p:sp>
    </p:spTree>
    <p:extLst>
      <p:ext uri="{BB962C8B-B14F-4D97-AF65-F5344CB8AC3E}">
        <p14:creationId xmlns:p14="http://schemas.microsoft.com/office/powerpoint/2010/main" val="592120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2132856"/>
            <a:ext cx="8496944" cy="4372597"/>
          </a:xfrm>
        </p:spPr>
        <p:txBody>
          <a:bodyPr>
            <a:normAutofit/>
            <a:scene3d>
              <a:camera prst="obliqueBottomLeft"/>
              <a:lightRig rig="threePt" dir="t"/>
            </a:scene3d>
          </a:bodyPr>
          <a:lstStyle/>
          <a:p>
            <a:r>
              <a:rPr lang="tr-TR" sz="2000" b="1" dirty="0" smtClean="0">
                <a:latin typeface="+mn-lt"/>
              </a:rPr>
              <a:t>             </a:t>
            </a:r>
            <a:r>
              <a:rPr lang="tr-TR" b="1" dirty="0" smtClean="0">
                <a:effectLst>
                  <a:glow rad="177800">
                    <a:schemeClr val="accent3">
                      <a:lumMod val="20000"/>
                      <a:lumOff val="80000"/>
                      <a:alpha val="40000"/>
                    </a:schemeClr>
                  </a:glow>
                  <a:outerShdw dist="38100" sx="1000" sy="1000" algn="ctr" rotWithShape="0">
                    <a:srgbClr val="000000"/>
                  </a:outerShdw>
                </a:effectLst>
                <a:latin typeface="+mn-lt"/>
              </a:rPr>
              <a:t>OKUL </a:t>
            </a:r>
            <a:r>
              <a:rPr lang="tr-TR" b="1" dirty="0">
                <a:effectLst>
                  <a:glow rad="177800">
                    <a:schemeClr val="accent3">
                      <a:lumMod val="20000"/>
                      <a:lumOff val="80000"/>
                      <a:alpha val="40000"/>
                    </a:schemeClr>
                  </a:glow>
                  <a:outerShdw dist="38100" sx="1000" sy="1000" algn="ctr" rotWithShape="0">
                    <a:srgbClr val="000000"/>
                  </a:outerShdw>
                </a:effectLst>
                <a:latin typeface="+mn-lt"/>
              </a:rPr>
              <a:t>ÖNCESİ DÖNEMDE </a:t>
            </a:r>
            <a:r>
              <a:rPr lang="tr-TR" b="1" dirty="0" smtClean="0">
                <a:effectLst>
                  <a:glow rad="177800">
                    <a:schemeClr val="accent3">
                      <a:lumMod val="20000"/>
                      <a:lumOff val="80000"/>
                      <a:alpha val="40000"/>
                    </a:schemeClr>
                  </a:glow>
                  <a:outerShdw dist="38100" sx="1000" sy="1000" algn="ctr" rotWithShape="0">
                    <a:srgbClr val="000000"/>
                  </a:outerShdw>
                </a:effectLst>
                <a:latin typeface="+mn-lt"/>
              </a:rPr>
              <a:t>ERKEN                        OKURYAZARLIK </a:t>
            </a:r>
            <a:r>
              <a:rPr lang="tr-TR" b="1" dirty="0">
                <a:effectLst>
                  <a:glow rad="177800">
                    <a:schemeClr val="accent3">
                      <a:lumMod val="20000"/>
                      <a:lumOff val="80000"/>
                      <a:alpha val="40000"/>
                    </a:schemeClr>
                  </a:glow>
                  <a:outerShdw dist="38100" sx="1000" sy="1000" algn="ctr" rotWithShape="0">
                    <a:srgbClr val="000000"/>
                  </a:outerShdw>
                </a:effectLst>
                <a:latin typeface="+mn-lt"/>
              </a:rPr>
              <a:t>EĞİTİMİ </a:t>
            </a:r>
            <a:endParaRPr lang="tr-TR" dirty="0">
              <a:effectLst>
                <a:glow rad="177800">
                  <a:schemeClr val="accent3">
                    <a:lumMod val="20000"/>
                    <a:lumOff val="80000"/>
                    <a:alpha val="40000"/>
                  </a:schemeClr>
                </a:glow>
                <a:outerShdw dist="38100" sx="1000" sy="1000" algn="ctr" rotWithShape="0">
                  <a:srgbClr val="000000"/>
                </a:outerShdw>
              </a:effectLst>
              <a:latin typeface="+mn-lt"/>
            </a:endParaRPr>
          </a:p>
        </p:txBody>
      </p:sp>
    </p:spTree>
    <p:extLst>
      <p:ext uri="{BB962C8B-B14F-4D97-AF65-F5344CB8AC3E}">
        <p14:creationId xmlns:p14="http://schemas.microsoft.com/office/powerpoint/2010/main" val="944786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9672" y="1052737"/>
            <a:ext cx="5544616" cy="4608512"/>
          </a:xfrm>
        </p:spPr>
        <p:txBody>
          <a:bodyPr/>
          <a:lstStyle/>
          <a:p>
            <a:pPr marL="0" indent="0" algn="ctr">
              <a:buNone/>
            </a:pPr>
            <a:endParaRPr lang="tr-TR" b="1" i="1" dirty="0" smtClean="0"/>
          </a:p>
          <a:p>
            <a:pPr marL="0" indent="0" algn="ctr">
              <a:buNone/>
            </a:pPr>
            <a:endParaRPr lang="tr-TR" b="1" i="1" dirty="0"/>
          </a:p>
          <a:p>
            <a:pPr marL="0" indent="0" algn="ctr">
              <a:buNone/>
            </a:pPr>
            <a:endParaRPr lang="tr-TR" b="1" i="1" dirty="0" smtClean="0"/>
          </a:p>
          <a:p>
            <a:pPr marL="0" indent="0" algn="ctr">
              <a:buNone/>
            </a:pPr>
            <a:endParaRPr lang="tr-TR" b="1" i="1" dirty="0"/>
          </a:p>
          <a:p>
            <a:pPr marL="0" indent="0" algn="ctr">
              <a:buNone/>
            </a:pPr>
            <a:endParaRPr lang="tr-TR" b="1" i="1" dirty="0" smtClean="0"/>
          </a:p>
          <a:p>
            <a:pPr marL="0" indent="0">
              <a:buNone/>
            </a:pPr>
            <a:endParaRPr lang="tr-TR" sz="1600" dirty="0"/>
          </a:p>
          <a:p>
            <a:pPr marL="0" indent="0">
              <a:buNone/>
            </a:pPr>
            <a:endParaRPr lang="tr-TR" sz="1600" dirty="0" smtClean="0"/>
          </a:p>
        </p:txBody>
      </p:sp>
      <p:sp>
        <p:nvSpPr>
          <p:cNvPr id="4" name="Dikdörtgen 3"/>
          <p:cNvSpPr/>
          <p:nvPr/>
        </p:nvSpPr>
        <p:spPr>
          <a:xfrm>
            <a:off x="1619672" y="836712"/>
            <a:ext cx="5616624" cy="3416320"/>
          </a:xfrm>
          <a:prstGeom prst="rect">
            <a:avLst/>
          </a:prstGeom>
          <a:noFill/>
        </p:spPr>
        <p:txBody>
          <a:bodyPr wrap="square" lIns="91440" tIns="45720" rIns="91440" bIns="45720">
            <a:spAutoFit/>
          </a:bodyPr>
          <a:lstStyle/>
          <a:p>
            <a:pPr algn="ctr"/>
            <a:r>
              <a:rPr lang="tr-TR" sz="5400" b="1" i="1" cap="none" spc="0"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rPr>
              <a:t>BAŞAKŞEHİR REHBERLİK VE ARAŞTIRMA MERKEZİ</a:t>
            </a:r>
            <a:endParaRPr lang="tr-TR" sz="5400" b="1" cap="none" spc="0" dirty="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endParaRPr>
          </a:p>
        </p:txBody>
      </p:sp>
      <p:sp>
        <p:nvSpPr>
          <p:cNvPr id="5" name="Dikdörtgen 4"/>
          <p:cNvSpPr/>
          <p:nvPr/>
        </p:nvSpPr>
        <p:spPr>
          <a:xfrm>
            <a:off x="1619672" y="4149080"/>
            <a:ext cx="5328592" cy="1107996"/>
          </a:xfrm>
          <a:prstGeom prst="rect">
            <a:avLst/>
          </a:prstGeom>
          <a:noFill/>
        </p:spPr>
        <p:txBody>
          <a:bodyPr wrap="square" lIns="91440" tIns="45720" rIns="91440" bIns="45720">
            <a:spAutoFit/>
          </a:bodyPr>
          <a:lstStyle/>
          <a:p>
            <a:pPr algn="ctr"/>
            <a:r>
              <a:rPr lang="tr-TR" sz="2400" b="1" dirty="0" smtClean="0">
                <a:ln w="12700">
                  <a:solidFill>
                    <a:schemeClr val="tx2">
                      <a:satMod val="155000"/>
                    </a:schemeClr>
                  </a:solidFill>
                  <a:prstDash val="solid"/>
                </a:ln>
                <a:solidFill>
                  <a:schemeClr val="accent1">
                    <a:lumMod val="60000"/>
                    <a:lumOff val="40000"/>
                  </a:schemeClr>
                </a:solidFill>
                <a:effectLst>
                  <a:outerShdw blurRad="38100" dist="38100" dir="2700000" algn="tl">
                    <a:srgbClr val="000000">
                      <a:alpha val="43137"/>
                    </a:srgbClr>
                  </a:outerShdw>
                </a:effectLst>
              </a:rPr>
              <a:t>Adres</a:t>
            </a:r>
            <a:r>
              <a:rPr lang="tr-TR" b="1" dirty="0" smtClean="0">
                <a:ln w="12700">
                  <a:solidFill>
                    <a:schemeClr val="tx2">
                      <a:satMod val="155000"/>
                    </a:schemeClr>
                  </a:solidFill>
                  <a:prstDash val="solid"/>
                </a:ln>
                <a:solidFill>
                  <a:schemeClr val="accent1">
                    <a:lumMod val="60000"/>
                    <a:lumOff val="40000"/>
                  </a:schemeClr>
                </a:solidFill>
                <a:effectLst>
                  <a:outerShdw blurRad="38100" dist="38100" dir="2700000" algn="tl">
                    <a:srgbClr val="000000">
                      <a:alpha val="43137"/>
                    </a:srgbClr>
                  </a:outerShdw>
                </a:effectLst>
              </a:rPr>
              <a:t>:</a:t>
            </a:r>
            <a:r>
              <a:rPr lang="tr-TR" b="1" dirty="0" smtClean="0">
                <a:ln w="12700">
                  <a:solidFill>
                    <a:schemeClr val="tx2">
                      <a:satMod val="155000"/>
                    </a:schemeClr>
                  </a:solidFill>
                  <a:prstDash val="solid"/>
                </a:ln>
                <a:solidFill>
                  <a:schemeClr val="accent1">
                    <a:lumMod val="40000"/>
                    <a:lumOff val="60000"/>
                  </a:schemeClr>
                </a:solidFill>
                <a:effectLst>
                  <a:outerShdw blurRad="38100" dist="38100" dir="2700000" algn="tl">
                    <a:srgbClr val="000000">
                      <a:alpha val="43137"/>
                    </a:srgbClr>
                  </a:outerShdw>
                </a:effectLst>
              </a:rPr>
              <a:t> </a:t>
            </a:r>
            <a:r>
              <a:rPr lang="tr-TR" b="1" dirty="0" smtClean="0">
                <a:ln w="12700">
                  <a:solidFill>
                    <a:schemeClr val="tx2">
                      <a:satMod val="155000"/>
                    </a:schemeClr>
                  </a:solidFill>
                  <a:prstDash val="solid"/>
                </a:ln>
                <a:solidFill>
                  <a:schemeClr val="accent1">
                    <a:lumMod val="40000"/>
                    <a:lumOff val="60000"/>
                  </a:schemeClr>
                </a:solidFill>
              </a:rPr>
              <a:t>5.Etap 2.kısım İBB Fatih Sultan Mehmet İlkokulu Anasınıfı yanı </a:t>
            </a:r>
            <a:r>
              <a:rPr lang="tr-TR" b="1" dirty="0" err="1" smtClean="0">
                <a:ln w="12700">
                  <a:solidFill>
                    <a:schemeClr val="tx2">
                      <a:satMod val="155000"/>
                    </a:schemeClr>
                  </a:solidFill>
                  <a:prstDash val="solid"/>
                </a:ln>
                <a:solidFill>
                  <a:schemeClr val="accent1">
                    <a:lumMod val="40000"/>
                    <a:lumOff val="60000"/>
                  </a:schemeClr>
                </a:solidFill>
              </a:rPr>
              <a:t>Başakşehir</a:t>
            </a:r>
            <a:r>
              <a:rPr lang="tr-TR" b="1" dirty="0" smtClean="0">
                <a:ln w="12700">
                  <a:solidFill>
                    <a:schemeClr val="tx2">
                      <a:satMod val="155000"/>
                    </a:schemeClr>
                  </a:solidFill>
                  <a:prstDash val="solid"/>
                </a:ln>
                <a:solidFill>
                  <a:schemeClr val="accent1">
                    <a:lumMod val="40000"/>
                    <a:lumOff val="60000"/>
                  </a:schemeClr>
                </a:solidFill>
              </a:rPr>
              <a:t>/İST.</a:t>
            </a:r>
          </a:p>
          <a:p>
            <a:r>
              <a:rPr lang="tr-TR" sz="2400" b="1" dirty="0" smtClean="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rPr>
              <a:t>    Tel: </a:t>
            </a:r>
            <a:r>
              <a:rPr lang="tr-TR" sz="2000" b="1" dirty="0" smtClean="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rPr>
              <a:t>0(212) 488 22 88</a:t>
            </a:r>
            <a:endParaRPr lang="tr-TR" sz="2000" b="1" cap="none" spc="0"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39269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274638"/>
            <a:ext cx="7128792" cy="3514402"/>
          </a:xfrm>
        </p:spPr>
        <p:txBody>
          <a:bodyPr>
            <a:normAutofit fontScale="90000"/>
          </a:bodyPr>
          <a:lstStyle/>
          <a:p>
            <a:pPr algn="l"/>
            <a:r>
              <a:rPr lang="tr-TR" dirty="0"/>
              <a:t> </a:t>
            </a:r>
            <a:r>
              <a:rPr lang="tr-TR" dirty="0" smtClean="0"/>
              <a:t>  </a:t>
            </a:r>
            <a:br>
              <a:rPr lang="tr-TR" dirty="0" smtClean="0"/>
            </a:br>
            <a:r>
              <a:rPr lang="tr-TR" dirty="0"/>
              <a:t/>
            </a:r>
            <a:br>
              <a:rPr lang="tr-TR" dirty="0"/>
            </a:br>
            <a:r>
              <a:rPr lang="tr-TR" dirty="0"/>
              <a:t> </a:t>
            </a:r>
            <a:r>
              <a:rPr lang="tr-TR" dirty="0" smtClean="0"/>
              <a:t>   </a:t>
            </a:r>
            <a:r>
              <a:rPr lang="tr-TR" sz="2400" dirty="0" smtClean="0"/>
              <a:t>  </a:t>
            </a:r>
            <a:r>
              <a:rPr lang="tr-TR" sz="2700" dirty="0" smtClean="0"/>
              <a:t>Okul öncesi dönemde erken okuryazarlık eğitimi, çocuklara okuma ve yazma öğretmek demek değildir. </a:t>
            </a:r>
            <a:r>
              <a:rPr lang="tr-TR" sz="2400" dirty="0"/>
              <a:t/>
            </a:r>
            <a:br>
              <a:rPr lang="tr-TR" sz="2400" dirty="0"/>
            </a:br>
            <a:r>
              <a:rPr lang="tr-TR" sz="2400" dirty="0"/>
              <a:t> </a:t>
            </a:r>
            <a:br>
              <a:rPr lang="tr-TR" sz="2400" dirty="0"/>
            </a:br>
            <a:r>
              <a:rPr lang="tr-TR" sz="2400" dirty="0" smtClean="0"/>
              <a:t>         </a:t>
            </a:r>
            <a:r>
              <a:rPr lang="tr-TR" sz="2700" b="1" dirty="0" smtClean="0"/>
              <a:t>Temel </a:t>
            </a:r>
            <a:r>
              <a:rPr lang="tr-TR" sz="2700" b="1" dirty="0"/>
              <a:t>amaç; </a:t>
            </a:r>
            <a:r>
              <a:rPr lang="tr-TR" sz="2700" dirty="0"/>
              <a:t>çocuklara okuma ve yazma becerisi için ön koşul becerileri kazandırmaktır. </a:t>
            </a:r>
            <a:r>
              <a:rPr lang="tr-TR" sz="2700" dirty="0" smtClean="0"/>
              <a:t/>
            </a:r>
            <a:br>
              <a:rPr lang="tr-TR" sz="2700" dirty="0" smtClean="0"/>
            </a:br>
            <a:r>
              <a:rPr lang="tr-TR" sz="2400" dirty="0"/>
              <a:t/>
            </a:r>
            <a:br>
              <a:rPr lang="tr-TR" sz="2400" dirty="0"/>
            </a:br>
            <a:r>
              <a:rPr lang="tr-TR" sz="2700" dirty="0" smtClean="0"/>
              <a:t/>
            </a:r>
            <a:br>
              <a:rPr lang="tr-TR" sz="2700" dirty="0" smtClean="0"/>
            </a:br>
            <a:r>
              <a:rPr lang="tr-TR" dirty="0"/>
              <a:t/>
            </a:r>
            <a:br>
              <a:rPr lang="tr-TR" dirty="0"/>
            </a:br>
            <a:endParaRPr lang="tr-TR" dirty="0"/>
          </a:p>
        </p:txBody>
      </p:sp>
      <p:pic>
        <p:nvPicPr>
          <p:cNvPr id="6" name="İçerik Yer Tutucus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3" y="3645024"/>
            <a:ext cx="6264697" cy="3090664"/>
          </a:xfrm>
        </p:spPr>
      </p:pic>
      <p:sp>
        <p:nvSpPr>
          <p:cNvPr id="8" name="Sağ Ok 7"/>
          <p:cNvSpPr/>
          <p:nvPr/>
        </p:nvSpPr>
        <p:spPr>
          <a:xfrm>
            <a:off x="1214065" y="90872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1177589" y="2060848"/>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73360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t="-8000" r="-1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l"/>
            <a:r>
              <a:rPr lang="tr-TR" dirty="0"/>
              <a:t/>
            </a:r>
            <a:br>
              <a:rPr lang="tr-TR" dirty="0"/>
            </a:br>
            <a:r>
              <a:rPr lang="tr-TR" dirty="0"/>
              <a:t> </a:t>
            </a:r>
            <a:r>
              <a:rPr lang="tr-TR" sz="5300" b="1" dirty="0"/>
              <a:t>Neler öğretilir? </a:t>
            </a:r>
            <a:endParaRPr lang="tr-TR" sz="5300" dirty="0"/>
          </a:p>
        </p:txBody>
      </p:sp>
      <p:sp>
        <p:nvSpPr>
          <p:cNvPr id="3" name="İçerik Yer Tutucusu 2"/>
          <p:cNvSpPr>
            <a:spLocks noGrp="1"/>
          </p:cNvSpPr>
          <p:nvPr>
            <p:ph idx="1"/>
          </p:nvPr>
        </p:nvSpPr>
        <p:spPr>
          <a:xfrm>
            <a:off x="457200" y="1600200"/>
            <a:ext cx="7067128" cy="4525963"/>
          </a:xfrm>
        </p:spPr>
        <p:txBody>
          <a:bodyPr>
            <a:normAutofit/>
          </a:bodyPr>
          <a:lstStyle/>
          <a:p>
            <a:r>
              <a:rPr lang="tr-TR" dirty="0" smtClean="0"/>
              <a:t>Okuma ve yazmanın </a:t>
            </a:r>
            <a:r>
              <a:rPr lang="tr-TR" dirty="0" err="1" smtClean="0"/>
              <a:t>Türkçe’de</a:t>
            </a:r>
            <a:r>
              <a:rPr lang="tr-TR" dirty="0" smtClean="0"/>
              <a:t> soldan sağa olduğu</a:t>
            </a:r>
          </a:p>
          <a:p>
            <a:r>
              <a:rPr lang="tr-TR" dirty="0" smtClean="0"/>
              <a:t>Her harfin bir sesi olduğu ve harflerin nasıl seslendirildiği</a:t>
            </a:r>
          </a:p>
          <a:p>
            <a:r>
              <a:rPr lang="tr-TR" dirty="0" smtClean="0"/>
              <a:t>Kelimeleri hecelere ayırma becerisi</a:t>
            </a:r>
          </a:p>
          <a:p>
            <a:r>
              <a:rPr lang="tr-TR" dirty="0" smtClean="0"/>
              <a:t>Her kelimenin bir varlığı temsil ettiği</a:t>
            </a:r>
          </a:p>
          <a:p>
            <a:pPr marL="0" indent="0">
              <a:buNone/>
            </a:pPr>
            <a:r>
              <a:rPr lang="tr-TR" dirty="0" smtClean="0"/>
              <a:t>Dinlediğini anlama becerisi</a:t>
            </a:r>
          </a:p>
          <a:p>
            <a:r>
              <a:rPr lang="tr-TR" dirty="0" smtClean="0"/>
              <a:t>Yazı farkındalığı</a:t>
            </a:r>
            <a:endParaRPr lang="tr-TR" dirty="0"/>
          </a:p>
        </p:txBody>
      </p:sp>
    </p:spTree>
    <p:extLst>
      <p:ext uri="{BB962C8B-B14F-4D97-AF65-F5344CB8AC3E}">
        <p14:creationId xmlns:p14="http://schemas.microsoft.com/office/powerpoint/2010/main" val="1070979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4800" b="1" dirty="0" smtClean="0"/>
              <a:t>Ne Sağlar ?</a:t>
            </a:r>
            <a:endParaRPr lang="tr-TR" sz="4800" b="1" dirty="0"/>
          </a:p>
        </p:txBody>
      </p:sp>
      <p:sp>
        <p:nvSpPr>
          <p:cNvPr id="3" name="İçerik Yer Tutucusu 2"/>
          <p:cNvSpPr>
            <a:spLocks noGrp="1"/>
          </p:cNvSpPr>
          <p:nvPr>
            <p:ph idx="1"/>
          </p:nvPr>
        </p:nvSpPr>
        <p:spPr>
          <a:xfrm>
            <a:off x="467544" y="1196752"/>
            <a:ext cx="8229600" cy="4525963"/>
          </a:xfrm>
        </p:spPr>
        <p:txBody>
          <a:bodyPr>
            <a:normAutofit/>
          </a:bodyPr>
          <a:lstStyle/>
          <a:p>
            <a:r>
              <a:rPr lang="tr-TR" sz="2800" dirty="0" smtClean="0"/>
              <a:t> </a:t>
            </a:r>
            <a:r>
              <a:rPr lang="tr-TR" sz="2800" dirty="0"/>
              <a:t>Çocuklara başarılı bir okuma performansı sağlar. </a:t>
            </a:r>
          </a:p>
          <a:p>
            <a:r>
              <a:rPr lang="tr-TR" sz="2800" dirty="0" smtClean="0"/>
              <a:t>Okuduğunu </a:t>
            </a:r>
            <a:r>
              <a:rPr lang="tr-TR" sz="2800" dirty="0"/>
              <a:t>anlama becerisi kazandırma da etkisi büyüktür. </a:t>
            </a:r>
          </a:p>
          <a:p>
            <a:r>
              <a:rPr lang="tr-TR" sz="2800" dirty="0" smtClean="0"/>
              <a:t>Okula </a:t>
            </a:r>
            <a:r>
              <a:rPr lang="tr-TR" sz="2800" dirty="0"/>
              <a:t>başlamadan önceki dönemde kazanılması gereken bir davranıştır</a:t>
            </a:r>
            <a:r>
              <a:rPr lang="tr-TR" sz="2800" dirty="0" smtClean="0"/>
              <a:t>.</a:t>
            </a:r>
          </a:p>
          <a:p>
            <a:r>
              <a:rPr lang="tr-TR" sz="2800" dirty="0" smtClean="0"/>
              <a:t> </a:t>
            </a:r>
            <a:r>
              <a:rPr lang="tr-TR" sz="2800" dirty="0"/>
              <a:t>Özel öğrenme güçlüğü olan çocuklarda akademik başarıyı olumlu yönde etkilemekte, tanı almanın önüne geçebilmektedir. </a:t>
            </a:r>
            <a:endParaRPr lang="tr-TR" sz="2800" dirty="0" smtClean="0"/>
          </a:p>
          <a:p>
            <a:r>
              <a:rPr lang="tr-TR" sz="2800" dirty="0" smtClean="0"/>
              <a:t>Çocukların sözel dil gelişimini olumlu yönde etkiler.</a:t>
            </a:r>
          </a:p>
          <a:p>
            <a:pPr marL="0" indent="0">
              <a:buNone/>
            </a:pPr>
            <a:endParaRPr lang="tr-TR" sz="2800" dirty="0"/>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230673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60648"/>
            <a:ext cx="8229600" cy="1143000"/>
          </a:xfrm>
        </p:spPr>
        <p:txBody>
          <a:bodyPr>
            <a:normAutofit fontScale="90000"/>
          </a:bodyPr>
          <a:lstStyle/>
          <a:p>
            <a:r>
              <a:rPr lang="tr-TR" dirty="0"/>
              <a:t/>
            </a:r>
            <a:br>
              <a:rPr lang="tr-TR" dirty="0"/>
            </a:br>
            <a:r>
              <a:rPr lang="tr-TR" dirty="0"/>
              <a:t> </a:t>
            </a:r>
            <a:r>
              <a:rPr lang="tr-TR" b="1" dirty="0"/>
              <a:t>EVDE YAPILABİLECEK ETKİNLİKLER </a:t>
            </a:r>
            <a:endParaRPr lang="tr-TR" dirty="0"/>
          </a:p>
        </p:txBody>
      </p:sp>
      <p:sp>
        <p:nvSpPr>
          <p:cNvPr id="5" name="Başlık 1"/>
          <p:cNvSpPr txBox="1">
            <a:spLocks/>
          </p:cNvSpPr>
          <p:nvPr/>
        </p:nvSpPr>
        <p:spPr>
          <a:xfrm>
            <a:off x="179512" y="1700808"/>
            <a:ext cx="8229600" cy="20882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6" name="Başlık 1"/>
          <p:cNvSpPr txBox="1">
            <a:spLocks/>
          </p:cNvSpPr>
          <p:nvPr/>
        </p:nvSpPr>
        <p:spPr>
          <a:xfrm>
            <a:off x="0" y="1711182"/>
            <a:ext cx="8229600" cy="315797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Courier New" panose="02070309020205020404" pitchFamily="49" charset="0"/>
              <a:buChar char="o"/>
            </a:pPr>
            <a:endParaRPr lang="tr-TR" dirty="0"/>
          </a:p>
        </p:txBody>
      </p:sp>
      <p:sp>
        <p:nvSpPr>
          <p:cNvPr id="7" name="İçerik Yer Tutucusu 6"/>
          <p:cNvSpPr>
            <a:spLocks noGrp="1"/>
          </p:cNvSpPr>
          <p:nvPr>
            <p:ph idx="1"/>
          </p:nvPr>
        </p:nvSpPr>
        <p:spPr>
          <a:xfrm>
            <a:off x="179512" y="1844824"/>
            <a:ext cx="8507288" cy="4824536"/>
          </a:xfrm>
        </p:spPr>
        <p:txBody>
          <a:bodyPr>
            <a:normAutofit fontScale="32500" lnSpcReduction="20000"/>
          </a:bodyPr>
          <a:lstStyle/>
          <a:p>
            <a:pPr marL="0" indent="0">
              <a:buNone/>
            </a:pPr>
            <a:endParaRPr lang="tr-TR" sz="2800" b="1" dirty="0" smtClean="0"/>
          </a:p>
          <a:p>
            <a:pPr marL="0" indent="0">
              <a:buNone/>
            </a:pPr>
            <a:r>
              <a:rPr lang="tr-TR" sz="2800" b="1" dirty="0" smtClean="0"/>
              <a:t> </a:t>
            </a:r>
          </a:p>
          <a:p>
            <a:pPr marL="0" indent="0">
              <a:lnSpc>
                <a:spcPct val="170000"/>
              </a:lnSpc>
              <a:buNone/>
            </a:pPr>
            <a:r>
              <a:rPr lang="tr-TR" sz="8600" b="1" dirty="0" smtClean="0"/>
              <a:t>Eşya Etkinliği</a:t>
            </a:r>
            <a:endParaRPr lang="tr-TR" sz="8600" dirty="0" smtClean="0"/>
          </a:p>
          <a:p>
            <a:pPr marL="0" indent="0">
              <a:lnSpc>
                <a:spcPct val="170000"/>
              </a:lnSpc>
              <a:buNone/>
            </a:pPr>
            <a:r>
              <a:rPr lang="tr-TR" sz="4400" dirty="0"/>
              <a:t> </a:t>
            </a:r>
            <a:r>
              <a:rPr lang="tr-TR" sz="4400" dirty="0" smtClean="0"/>
              <a:t>    </a:t>
            </a:r>
            <a:r>
              <a:rPr lang="tr-TR" sz="7400" dirty="0" smtClean="0"/>
              <a:t>Evdeki eşyaların üzerine yapışkan kağıtlarla harflerin isimlerini yapıştırın.  Çocukta göz aşinalığını sağlar. </a:t>
            </a:r>
          </a:p>
          <a:p>
            <a:pPr marL="0" indent="0">
              <a:lnSpc>
                <a:spcPct val="170000"/>
              </a:lnSpc>
              <a:buNone/>
            </a:pPr>
            <a:endParaRPr lang="tr-TR" dirty="0" smtClean="0"/>
          </a:p>
          <a:p>
            <a:pPr marL="0" indent="0">
              <a:lnSpc>
                <a:spcPct val="170000"/>
              </a:lnSpc>
              <a:buNone/>
            </a:pPr>
            <a:r>
              <a:rPr lang="tr-TR" sz="8600" b="1" dirty="0" smtClean="0"/>
              <a:t>5n </a:t>
            </a:r>
            <a:r>
              <a:rPr lang="tr-TR" sz="8600" b="1" dirty="0"/>
              <a:t>1k Etkinliği </a:t>
            </a:r>
            <a:endParaRPr lang="tr-TR" sz="8600" b="1" dirty="0" smtClean="0"/>
          </a:p>
          <a:p>
            <a:pPr marL="0" indent="0">
              <a:lnSpc>
                <a:spcPct val="170000"/>
              </a:lnSpc>
              <a:buNone/>
            </a:pPr>
            <a:r>
              <a:rPr lang="tr-TR" sz="4400" b="1" dirty="0" smtClean="0"/>
              <a:t>     </a:t>
            </a:r>
            <a:r>
              <a:rPr lang="tr-TR" sz="7400" dirty="0" smtClean="0"/>
              <a:t>Çocuğa </a:t>
            </a:r>
            <a:r>
              <a:rPr lang="tr-TR" sz="7400" dirty="0"/>
              <a:t>yetişkin tarafından yaşına uygun bir kitap okunur ve daha sonra okunan kitapla ilgili sorular sorulup cevaplandırılır. </a:t>
            </a:r>
          </a:p>
          <a:p>
            <a:pPr>
              <a:buFont typeface="Wingdings" panose="05000000000000000000" pitchFamily="2" charset="2"/>
              <a:buChar char="Ø"/>
            </a:pPr>
            <a:endParaRPr lang="tr-TR" b="1" dirty="0" smtClean="0">
              <a:latin typeface="+mn-lt"/>
            </a:endParaRPr>
          </a:p>
          <a:p>
            <a:pPr marL="0" indent="0">
              <a:buNone/>
            </a:pPr>
            <a:r>
              <a:rPr lang="tr-TR" dirty="0" smtClean="0"/>
              <a:t/>
            </a:r>
            <a:br>
              <a:rPr lang="tr-TR" dirty="0" smtClean="0"/>
            </a:br>
            <a:r>
              <a:rPr lang="tr-TR" dirty="0" smtClean="0"/>
              <a:t> </a:t>
            </a:r>
          </a:p>
          <a:p>
            <a:endParaRPr lang="tr-TR" dirty="0"/>
          </a:p>
        </p:txBody>
      </p:sp>
    </p:spTree>
    <p:extLst>
      <p:ext uri="{BB962C8B-B14F-4D97-AF65-F5344CB8AC3E}">
        <p14:creationId xmlns:p14="http://schemas.microsoft.com/office/powerpoint/2010/main" val="2090584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b="-5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buFont typeface="Wingdings" panose="05000000000000000000" pitchFamily="2" charset="2"/>
              <a:buChar char="Ø"/>
            </a:pPr>
            <a:endParaRPr lang="tr-TR" b="1" dirty="0" smtClean="0"/>
          </a:p>
          <a:p>
            <a:pPr>
              <a:buFont typeface="Wingdings" panose="05000000000000000000" pitchFamily="2" charset="2"/>
              <a:buChar char="Ø"/>
            </a:pPr>
            <a:endParaRPr lang="tr-TR" b="1" dirty="0"/>
          </a:p>
          <a:p>
            <a:pPr>
              <a:buFont typeface="Wingdings" panose="05000000000000000000" pitchFamily="2" charset="2"/>
              <a:buChar char="Ø"/>
            </a:pPr>
            <a:endParaRPr lang="tr-TR" b="1" dirty="0" smtClean="0"/>
          </a:p>
          <a:p>
            <a:pPr marL="0" indent="0">
              <a:buNone/>
            </a:pPr>
            <a:r>
              <a:rPr lang="tr-TR" sz="2800" b="1" dirty="0" smtClean="0"/>
              <a:t>Dokun-hisset-hayal et</a:t>
            </a:r>
          </a:p>
          <a:p>
            <a:pPr marL="0" indent="0">
              <a:lnSpc>
                <a:spcPct val="150000"/>
              </a:lnSpc>
              <a:buNone/>
            </a:pPr>
            <a:r>
              <a:rPr lang="tr-TR" sz="2400" b="1" dirty="0" smtClean="0"/>
              <a:t>     </a:t>
            </a:r>
            <a:r>
              <a:rPr lang="tr-TR" sz="2400" dirty="0" smtClean="0"/>
              <a:t> </a:t>
            </a:r>
            <a:r>
              <a:rPr lang="tr-TR" sz="2400" dirty="0"/>
              <a:t>Oyun hamurundan harf şekilleri yapılır. Daha sonra çocuğun gözleri kapatılır, harfe dokunması ve zihninde harfin şeklini canlandırması istenir. Çocuğun gözleri açılır harf birlikte seslendirilir. </a:t>
            </a:r>
            <a:r>
              <a:rPr lang="tr-TR" sz="2400" dirty="0" err="1"/>
              <a:t>Bütü</a:t>
            </a:r>
            <a:r>
              <a:rPr lang="tr-TR" sz="2400" dirty="0"/>
              <a:t> harfler bitene kadar devam edilir. </a:t>
            </a:r>
            <a:endParaRPr lang="tr-TR" sz="2400" b="1" dirty="0"/>
          </a:p>
        </p:txBody>
      </p:sp>
    </p:spTree>
    <p:extLst>
      <p:ext uri="{BB962C8B-B14F-4D97-AF65-F5344CB8AC3E}">
        <p14:creationId xmlns:p14="http://schemas.microsoft.com/office/powerpoint/2010/main" val="3151583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endParaRPr lang="tr-TR" dirty="0"/>
          </a:p>
          <a:p>
            <a:pPr marL="0" indent="0">
              <a:buNone/>
            </a:pPr>
            <a:r>
              <a:rPr lang="tr-TR" sz="2800" b="1" dirty="0"/>
              <a:t>Etkili Kitap okuma etkinliği </a:t>
            </a:r>
            <a:endParaRPr lang="tr-TR" sz="2800" dirty="0"/>
          </a:p>
          <a:p>
            <a:pPr marL="0" indent="0">
              <a:lnSpc>
                <a:spcPct val="150000"/>
              </a:lnSpc>
              <a:buNone/>
            </a:pPr>
            <a:r>
              <a:rPr lang="tr-TR" sz="2400" dirty="0" smtClean="0"/>
              <a:t>     Çocuğun </a:t>
            </a:r>
            <a:r>
              <a:rPr lang="tr-TR" sz="2400" dirty="0"/>
              <a:t>yaşına uygun sevdiği bir kitap ebeveyn tarafından okunur. Okurken kitabın üzerindeki yazılar, kelimeler arasındaki boşluklar, büyük harfle ve küçük harfle başlayan kelimeler, kullanılan noktalama işaretleri gösterilir. Böylece çocuğa yazı farkındalığı kazandırılmış olunur. </a:t>
            </a:r>
            <a:endParaRPr lang="tr-TR" sz="2400" dirty="0" smtClean="0"/>
          </a:p>
          <a:p>
            <a:pPr marL="0" indent="0">
              <a:buNone/>
            </a:pPr>
            <a:endParaRPr lang="tr-TR" sz="2400" dirty="0"/>
          </a:p>
        </p:txBody>
      </p:sp>
    </p:spTree>
    <p:extLst>
      <p:ext uri="{BB962C8B-B14F-4D97-AF65-F5344CB8AC3E}">
        <p14:creationId xmlns:p14="http://schemas.microsoft.com/office/powerpoint/2010/main" val="1227084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052736"/>
            <a:ext cx="7787208" cy="5073427"/>
          </a:xfrm>
        </p:spPr>
        <p:txBody>
          <a:bodyPr>
            <a:normAutofit lnSpcReduction="10000"/>
          </a:bodyPr>
          <a:lstStyle/>
          <a:p>
            <a:endParaRPr lang="tr-TR" dirty="0"/>
          </a:p>
          <a:p>
            <a:pPr marL="0" indent="0">
              <a:buNone/>
            </a:pPr>
            <a:r>
              <a:rPr lang="tr-TR" sz="2800" b="1" dirty="0"/>
              <a:t>Çiftlik etkinliği </a:t>
            </a:r>
            <a:endParaRPr lang="tr-TR" sz="2800" b="1" dirty="0" smtClean="0"/>
          </a:p>
          <a:p>
            <a:pPr marL="0" indent="0">
              <a:lnSpc>
                <a:spcPct val="150000"/>
              </a:lnSpc>
              <a:buNone/>
            </a:pPr>
            <a:r>
              <a:rPr lang="tr-TR" sz="2800" b="1" dirty="0"/>
              <a:t> </a:t>
            </a:r>
            <a:r>
              <a:rPr lang="tr-TR" sz="2800" b="1" dirty="0" smtClean="0"/>
              <a:t>  </a:t>
            </a:r>
            <a:r>
              <a:rPr lang="tr-TR" sz="2400" dirty="0"/>
              <a:t>Çocuğa boş bir karton verilir ve beraber bir çiftlik resmi yapılır. Ancak bu çiftlikte sadece –k sesi ile başlayan hayvanların yaşadığı bilgisi verilir. Örneğin köpek. Köpek resmi çizilir ve çocuktan –k sesi ile başlayan hayvanları bulması istenir ve beraber kartona resmedilir. (Koyun, kedi, köpek, karınca, kaplumbağa, kuzu, kuş, köstebek, kirpi, kaz vb.) </a:t>
            </a:r>
            <a:endParaRPr lang="tr-TR" sz="2400" b="1" dirty="0"/>
          </a:p>
          <a:p>
            <a:endParaRPr lang="tr-TR" dirty="0"/>
          </a:p>
        </p:txBody>
      </p:sp>
    </p:spTree>
    <p:extLst>
      <p:ext uri="{BB962C8B-B14F-4D97-AF65-F5344CB8AC3E}">
        <p14:creationId xmlns:p14="http://schemas.microsoft.com/office/powerpoint/2010/main" val="1732243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1000" r="-7000" b="-12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9672" y="476672"/>
            <a:ext cx="7067128" cy="6120680"/>
          </a:xfrm>
        </p:spPr>
        <p:txBody>
          <a:bodyPr/>
          <a:lstStyle/>
          <a:p>
            <a:endParaRPr lang="tr-TR" dirty="0"/>
          </a:p>
          <a:p>
            <a:pPr marL="0" indent="0">
              <a:buNone/>
            </a:pPr>
            <a:r>
              <a:rPr lang="tr-TR" sz="2800" b="1" dirty="0"/>
              <a:t> </a:t>
            </a:r>
            <a:r>
              <a:rPr lang="tr-TR" sz="2800" b="1" dirty="0" smtClean="0"/>
              <a:t> </a:t>
            </a:r>
            <a:r>
              <a:rPr lang="tr-TR" sz="2800" b="1" dirty="0" smtClean="0"/>
              <a:t>Son </a:t>
            </a:r>
            <a:r>
              <a:rPr lang="tr-TR" sz="2800" b="1" dirty="0"/>
              <a:t>Ses Etkinliği </a:t>
            </a:r>
            <a:endParaRPr lang="tr-TR" sz="2800" b="1" dirty="0" smtClean="0"/>
          </a:p>
          <a:p>
            <a:pPr marL="0" indent="0">
              <a:lnSpc>
                <a:spcPct val="150000"/>
              </a:lnSpc>
              <a:buNone/>
            </a:pPr>
            <a:r>
              <a:rPr lang="tr-TR" sz="2400" dirty="0" smtClean="0"/>
              <a:t>     Bir </a:t>
            </a:r>
            <a:r>
              <a:rPr lang="tr-TR" sz="2400" dirty="0"/>
              <a:t>kutunun içerisine üzerinde nesnelerin isimleri ve resimleri olan kağıtlar yazılarak atılır. Çocuktan bir tane seçmesi istenir. Seçilen nesne hangi sesle bitiyorsa o sesle başlayan bir kelime söylemesi istenir. Oyun sırayla devam eder. Eğer kelime bulunamazsa kutudan tekrar bir kağıt seçilir. Oyun bu şekilde devam eder. </a:t>
            </a:r>
            <a:endParaRPr lang="tr-TR" sz="2400" b="1" dirty="0"/>
          </a:p>
          <a:p>
            <a:endParaRPr lang="tr-TR" dirty="0"/>
          </a:p>
        </p:txBody>
      </p:sp>
    </p:spTree>
    <p:extLst>
      <p:ext uri="{BB962C8B-B14F-4D97-AF65-F5344CB8AC3E}">
        <p14:creationId xmlns:p14="http://schemas.microsoft.com/office/powerpoint/2010/main" val="3181431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369</Words>
  <Application>Microsoft Office PowerPoint</Application>
  <PresentationFormat>Ekran Gösterisi (4:3)</PresentationFormat>
  <Paragraphs>47</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Ofis Teması</vt:lpstr>
      <vt:lpstr>             OKUL ÖNCESİ DÖNEMDE ERKEN                        OKURYAZARLIK EĞİTİMİ </vt:lpstr>
      <vt:lpstr>           Okul öncesi dönemde erken okuryazarlık eğitimi, çocuklara okuma ve yazma öğretmek demek değildir.             Temel amaç; çocuklara okuma ve yazma becerisi için ön koşul becerileri kazandırmaktır.     </vt:lpstr>
      <vt:lpstr>  Neler öğretilir? </vt:lpstr>
      <vt:lpstr>Ne Sağlar ?</vt:lpstr>
      <vt:lpstr>  EVDE YAPILABİLECEK ETKİNLİKLER </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ÖNCESİ DÖNEMDE ERKEN OKURYAZARLIK EĞİTİMİ</dc:title>
  <dc:creator>oym</dc:creator>
  <cp:lastModifiedBy>oym</cp:lastModifiedBy>
  <cp:revision>13</cp:revision>
  <dcterms:created xsi:type="dcterms:W3CDTF">2020-05-26T15:57:29Z</dcterms:created>
  <dcterms:modified xsi:type="dcterms:W3CDTF">2020-05-26T17:33:07Z</dcterms:modified>
</cp:coreProperties>
</file>